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9" r:id="rId3"/>
    <p:sldId id="258" r:id="rId4"/>
    <p:sldId id="260" r:id="rId5"/>
    <p:sldId id="261" r:id="rId6"/>
    <p:sldId id="262" r:id="rId7"/>
    <p:sldId id="263" r:id="rId8"/>
    <p:sldId id="264" r:id="rId9"/>
    <p:sldId id="265" r:id="rId10"/>
    <p:sldId id="268" r:id="rId11"/>
    <p:sldId id="266" r:id="rId12"/>
    <p:sldId id="269" r:id="rId13"/>
    <p:sldId id="267"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92" autoAdjust="0"/>
  </p:normalViewPr>
  <p:slideViewPr>
    <p:cSldViewPr snapToGrid="0" snapToObjects="1">
      <p:cViewPr varScale="1">
        <p:scale>
          <a:sx n="71" d="100"/>
          <a:sy n="71" d="100"/>
        </p:scale>
        <p:origin x="-104" y="-6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363CC-79CA-5645-9D48-6499C82F5F94}" type="datetimeFigureOut">
              <a:rPr lang="en-US" smtClean="0"/>
              <a:t>2/15/20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EB1B0-224D-6A4C-92A8-A2E7FFB20C0E}" type="slidenum">
              <a:rPr lang="en-US" smtClean="0"/>
              <a:t>‹#›</a:t>
            </a:fld>
            <a:endParaRPr lang="en-US"/>
          </a:p>
        </p:txBody>
      </p:sp>
    </p:spTree>
    <p:extLst>
      <p:ext uri="{BB962C8B-B14F-4D97-AF65-F5344CB8AC3E}">
        <p14:creationId xmlns:p14="http://schemas.microsoft.com/office/powerpoint/2010/main" val="3613697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USACE is Kevin Costner... A</a:t>
            </a:r>
            <a:r>
              <a:rPr lang="en-US" baseline="0" dirty="0" smtClean="0"/>
              <a:t> bad ass amphibious sea goer that fights bandit pirates while going about his own business of survival. In this case, his business is to protect the navigable waters of the US.</a:t>
            </a:r>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2</a:t>
            </a:fld>
            <a:endParaRPr lang="en-US"/>
          </a:p>
        </p:txBody>
      </p:sp>
    </p:spTree>
    <p:extLst>
      <p:ext uri="{BB962C8B-B14F-4D97-AF65-F5344CB8AC3E}">
        <p14:creationId xmlns:p14="http://schemas.microsoft.com/office/powerpoint/2010/main" val="150147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Within 15 day or receipt of a complete application, the USACE district office will issue a public notice of the submitted application.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Whenever a public hearing is needed for USACE to make a permit decision or upon request by any person, in writing, during the comment period, a public hearing will be held on the proposed permit decision. USACE will only hold one if it determines such a hearing is necessary to make an informed decision.</a:t>
            </a:r>
          </a:p>
          <a:p>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11</a:t>
            </a:fld>
            <a:endParaRPr lang="en-US"/>
          </a:p>
        </p:txBody>
      </p:sp>
    </p:spTree>
    <p:extLst>
      <p:ext uri="{BB962C8B-B14F-4D97-AF65-F5344CB8AC3E}">
        <p14:creationId xmlns:p14="http://schemas.microsoft.com/office/powerpoint/2010/main" val="396906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CZMA </a:t>
            </a:r>
            <a:r>
              <a:rPr lang="mr-IN" dirty="0" smtClean="0"/>
              <a:t>–</a:t>
            </a:r>
            <a:r>
              <a:rPr lang="en-US" dirty="0" smtClean="0"/>
              <a:t> coastal zone management act</a:t>
            </a:r>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12</a:t>
            </a:fld>
            <a:endParaRPr lang="en-US"/>
          </a:p>
        </p:txBody>
      </p:sp>
    </p:spTree>
    <p:extLst>
      <p:ext uri="{BB962C8B-B14F-4D97-AF65-F5344CB8AC3E}">
        <p14:creationId xmlns:p14="http://schemas.microsoft.com/office/powerpoint/2010/main" val="307808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Section 10 of the rivers and harbors act of 1899 requires that regulated activities conducted below the ordinary high water elevation of navigable waters of the US be approved/permitted by the USACE.</a:t>
            </a:r>
          </a:p>
          <a:p>
            <a:r>
              <a:rPr lang="en-US" baseline="0" dirty="0" smtClean="0"/>
              <a:t>In other words. Kevin </a:t>
            </a:r>
            <a:r>
              <a:rPr lang="en-US" baseline="0" dirty="0" err="1" smtClean="0"/>
              <a:t>costner</a:t>
            </a:r>
            <a:r>
              <a:rPr lang="en-US" baseline="0" dirty="0" smtClean="0"/>
              <a:t> is the protector and anything that happens to this mom and daughter is under his responsibility. Interestingly enough, his attitude to these two is fairly aggressive and sees them as a burden. He learns to love them though... But that’s </a:t>
            </a:r>
            <a:r>
              <a:rPr lang="en-US" baseline="0" dirty="0" err="1" smtClean="0"/>
              <a:t>hollywood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3</a:t>
            </a:fld>
            <a:endParaRPr lang="en-US"/>
          </a:p>
        </p:txBody>
      </p:sp>
    </p:spTree>
    <p:extLst>
      <p:ext uri="{BB962C8B-B14F-4D97-AF65-F5344CB8AC3E}">
        <p14:creationId xmlns:p14="http://schemas.microsoft.com/office/powerpoint/2010/main" val="207372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just say things could go south rather rapidly...</a:t>
            </a:r>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4</a:t>
            </a:fld>
            <a:endParaRPr lang="en-US"/>
          </a:p>
        </p:txBody>
      </p:sp>
    </p:spTree>
    <p:extLst>
      <p:ext uri="{BB962C8B-B14F-4D97-AF65-F5344CB8AC3E}">
        <p14:creationId xmlns:p14="http://schemas.microsoft.com/office/powerpoint/2010/main" val="218101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Any work affecting the course, condition, location, or capacity of the navigable </a:t>
            </a:r>
            <a:r>
              <a:rPr lang="en-US" dirty="0" err="1" smtClean="0"/>
              <a:t>waterbody</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E7EEB1B0-224D-6A4C-92A8-A2E7FFB20C0E}" type="slidenum">
              <a:rPr lang="en-US" smtClean="0"/>
              <a:t>5</a:t>
            </a:fld>
            <a:endParaRPr lang="en-US"/>
          </a:p>
        </p:txBody>
      </p:sp>
    </p:spTree>
    <p:extLst>
      <p:ext uri="{BB962C8B-B14F-4D97-AF65-F5344CB8AC3E}">
        <p14:creationId xmlns:p14="http://schemas.microsoft.com/office/powerpoint/2010/main" val="55391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6</a:t>
            </a:fld>
            <a:endParaRPr lang="en-US"/>
          </a:p>
        </p:txBody>
      </p:sp>
    </p:spTree>
    <p:extLst>
      <p:ext uri="{BB962C8B-B14F-4D97-AF65-F5344CB8AC3E}">
        <p14:creationId xmlns:p14="http://schemas.microsoft.com/office/powerpoint/2010/main" val="235483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USACE's Regulatory program is implemented by 38 district offices and not all districts use all types of general permits. In addition, many districts have regional conditions on Nationwide Permits so when determining if the project meets the terms and conditions of a Nationwide Permit, first verify which district the project is in and then visit the district website for the regional conditions. District offices can also answer any questions regarding the terms and conditions and/or applicability of a certain general permit to a proposed activity.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EEB1B0-224D-6A4C-92A8-A2E7FFB20C0E}" type="slidenum">
              <a:rPr lang="en-US" smtClean="0"/>
              <a:t>7</a:t>
            </a:fld>
            <a:endParaRPr lang="en-US"/>
          </a:p>
        </p:txBody>
      </p:sp>
    </p:spTree>
    <p:extLst>
      <p:ext uri="{BB962C8B-B14F-4D97-AF65-F5344CB8AC3E}">
        <p14:creationId xmlns:p14="http://schemas.microsoft.com/office/powerpoint/2010/main" val="2040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flowchart assumes that the developer already knows a permit is required. In cases where the developer is unsure if an aquatic feature, such as a wetland, at the potential project site is jurisdictional and subject to Section 10 permit requirements, he or she should contact USACE district early in the process, prior to the project design stage if possible, to discuss any information that may be needed by USACE to make a jurisdictional determination, such as a wetland delineation report. To avoid delays during the application review process, such information should be provided to USACE as early as practicable.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EEB1B0-224D-6A4C-92A8-A2E7FFB20C0E}" type="slidenum">
              <a:rPr lang="en-US" smtClean="0"/>
              <a:t>8</a:t>
            </a:fld>
            <a:endParaRPr lang="en-US"/>
          </a:p>
        </p:txBody>
      </p:sp>
    </p:spTree>
    <p:extLst>
      <p:ext uri="{BB962C8B-B14F-4D97-AF65-F5344CB8AC3E}">
        <p14:creationId xmlns:p14="http://schemas.microsoft.com/office/powerpoint/2010/main" val="421637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FERC </a:t>
            </a:r>
            <a:r>
              <a:rPr lang="mr-IN" dirty="0" smtClean="0"/>
              <a:t>–</a:t>
            </a:r>
            <a:r>
              <a:rPr lang="en-US" dirty="0" smtClean="0"/>
              <a:t> Federal Energy Regulatory Commission</a:t>
            </a:r>
          </a:p>
        </p:txBody>
      </p:sp>
      <p:sp>
        <p:nvSpPr>
          <p:cNvPr id="4" name="Slide Number Placeholder 3"/>
          <p:cNvSpPr>
            <a:spLocks noGrp="1"/>
          </p:cNvSpPr>
          <p:nvPr>
            <p:ph type="sldNum" sz="quarter" idx="10"/>
          </p:nvPr>
        </p:nvSpPr>
        <p:spPr/>
        <p:txBody>
          <a:bodyPr/>
          <a:lstStyle/>
          <a:p>
            <a:fld id="{E7EEB1B0-224D-6A4C-92A8-A2E7FFB20C0E}" type="slidenum">
              <a:rPr lang="en-US" smtClean="0"/>
              <a:t>9</a:t>
            </a:fld>
            <a:endParaRPr lang="en-US"/>
          </a:p>
        </p:txBody>
      </p:sp>
    </p:spTree>
    <p:extLst>
      <p:ext uri="{BB962C8B-B14F-4D97-AF65-F5344CB8AC3E}">
        <p14:creationId xmlns:p14="http://schemas.microsoft.com/office/powerpoint/2010/main" val="164862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Fun cycle to get stuck in</a:t>
            </a:r>
          </a:p>
        </p:txBody>
      </p:sp>
      <p:sp>
        <p:nvSpPr>
          <p:cNvPr id="4" name="Slide Number Placeholder 3"/>
          <p:cNvSpPr>
            <a:spLocks noGrp="1"/>
          </p:cNvSpPr>
          <p:nvPr>
            <p:ph type="sldNum" sz="quarter" idx="10"/>
          </p:nvPr>
        </p:nvSpPr>
        <p:spPr/>
        <p:txBody>
          <a:bodyPr/>
          <a:lstStyle/>
          <a:p>
            <a:fld id="{E7EEB1B0-224D-6A4C-92A8-A2E7FFB20C0E}" type="slidenum">
              <a:rPr lang="en-US" smtClean="0"/>
              <a:t>10</a:t>
            </a:fld>
            <a:endParaRPr lang="en-US"/>
          </a:p>
        </p:txBody>
      </p:sp>
    </p:spTree>
    <p:extLst>
      <p:ext uri="{BB962C8B-B14F-4D97-AF65-F5344CB8AC3E}">
        <p14:creationId xmlns:p14="http://schemas.microsoft.com/office/powerpoint/2010/main" val="164862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2/15/20</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endParaRPr kumimoji="0" lang="en-US"/>
          </a:p>
        </p:txBody>
      </p:sp>
      <p:sp>
        <p:nvSpPr>
          <p:cNvPr id="3" name="Content Placeholder 2"/>
          <p:cNvSpPr>
            <a:spLocks noGrp="1"/>
          </p:cNvSpPr>
          <p:nvPr>
            <p:ph idx="1"/>
          </p:nvPr>
        </p:nvSpPr>
        <p:spPr/>
        <p:txBody>
          <a:bodyPr/>
          <a:lstStyle>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endParaRPr kumimoji="0" lang="en-US"/>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2/15/20</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5" name="Date Placeholder 4"/>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endParaRPr kumimoji="0" lang="en-US"/>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endParaRPr kumimoji="0" lang="en-US"/>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7" name="Date Placeholder 6"/>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endParaRPr kumimoji="0" lang="en-US"/>
          </a:p>
        </p:txBody>
      </p:sp>
      <p:sp>
        <p:nvSpPr>
          <p:cNvPr id="3" name="Date Placeholder 2"/>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8D92626-37D2-4832-BF7A-BC283494A20D}" type="datetimeFigureOut">
              <a:rPr lang="en-US" smtClean="0"/>
              <a:t>2/15/20</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endParaRPr kumimoji="0" lang="en-US"/>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2/15/20</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endParaRPr kumimoji="0" lang="en-US"/>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2/15/20</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lgn="r" eaLnBrk="1" latinLnBrk="0" hangingPunct="1"/>
            <a:endParaRPr kumimoji="0" lang="en-US" sz="1300" dirty="0">
              <a:solidFill>
                <a:schemeClr val="bg2">
                  <a:tint val="60000"/>
                  <a:satMod val="155000"/>
                </a:scheme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lgn="l" eaLnBrk="1" latinLnBrk="0" hangingPunct="1"/>
            <a:fld id="{48D92626-37D2-4832-BF7A-BC283494A20D}" type="datetimeFigureOut">
              <a:rPr lang="en-US" smtClean="0"/>
              <a:t>2/15/20</a:t>
            </a:fld>
            <a:endParaRPr lang="en-US" sz="1300" dirty="0">
              <a:solidFill>
                <a:schemeClr val="bg2">
                  <a:tint val="60000"/>
                  <a:satMod val="155000"/>
                </a:scheme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234" y="381001"/>
            <a:ext cx="8229600" cy="1677736"/>
          </a:xfrm>
        </p:spPr>
        <p:txBody>
          <a:bodyPr>
            <a:normAutofit fontScale="90000"/>
          </a:bodyPr>
          <a:lstStyle/>
          <a:p>
            <a:r>
              <a:rPr lang="en-US" dirty="0" smtClean="0"/>
              <a:t>Rivers and Harbors Act of 1899 Section 10: Navigable Waters </a:t>
            </a:r>
            <a:endParaRPr lang="en-US" dirty="0"/>
          </a:p>
        </p:txBody>
      </p:sp>
      <p:pic>
        <p:nvPicPr>
          <p:cNvPr id="4" name="Picture 3"/>
          <p:cNvPicPr>
            <a:picLocks noChangeAspect="1"/>
          </p:cNvPicPr>
          <p:nvPr/>
        </p:nvPicPr>
        <p:blipFill>
          <a:blip r:embed="rId2"/>
          <a:stretch>
            <a:fillRect/>
          </a:stretch>
        </p:blipFill>
        <p:spPr>
          <a:xfrm>
            <a:off x="6180851" y="2776180"/>
            <a:ext cx="2695781" cy="3844184"/>
          </a:xfrm>
          <a:prstGeom prst="rect">
            <a:avLst/>
          </a:prstGeom>
        </p:spPr>
      </p:pic>
      <p:sp>
        <p:nvSpPr>
          <p:cNvPr id="5" name="TextBox 4"/>
          <p:cNvSpPr txBox="1"/>
          <p:nvPr/>
        </p:nvSpPr>
        <p:spPr>
          <a:xfrm>
            <a:off x="156764" y="5521158"/>
            <a:ext cx="5891356" cy="1200328"/>
          </a:xfrm>
          <a:prstGeom prst="rect">
            <a:avLst/>
          </a:prstGeom>
          <a:noFill/>
        </p:spPr>
        <p:txBody>
          <a:bodyPr wrap="square" rtlCol="0">
            <a:spAutoFit/>
          </a:bodyPr>
          <a:lstStyle/>
          <a:p>
            <a:r>
              <a:rPr lang="en-US" sz="2400" dirty="0" smtClean="0"/>
              <a:t>If you haven’t seen it... you have homework... And this presentation will leave you more confused than anything...</a:t>
            </a:r>
          </a:p>
        </p:txBody>
      </p:sp>
      <p:sp>
        <p:nvSpPr>
          <p:cNvPr id="7" name="TextBox 6"/>
          <p:cNvSpPr txBox="1"/>
          <p:nvPr/>
        </p:nvSpPr>
        <p:spPr>
          <a:xfrm>
            <a:off x="156764" y="3971837"/>
            <a:ext cx="5891356" cy="1077218"/>
          </a:xfrm>
          <a:prstGeom prst="rect">
            <a:avLst/>
          </a:prstGeom>
          <a:noFill/>
        </p:spPr>
        <p:txBody>
          <a:bodyPr wrap="square" rtlCol="0">
            <a:spAutoFit/>
          </a:bodyPr>
          <a:lstStyle/>
          <a:p>
            <a:r>
              <a:rPr lang="en-US" sz="3200" dirty="0"/>
              <a:t>T</a:t>
            </a:r>
            <a:r>
              <a:rPr lang="en-US" sz="3200" dirty="0" smtClean="0"/>
              <a:t>hrough the lens of the 1995 film: </a:t>
            </a:r>
            <a:r>
              <a:rPr lang="en-US" sz="3200" dirty="0" err="1" smtClean="0"/>
              <a:t>Waterworld</a:t>
            </a:r>
            <a:r>
              <a:rPr lang="en-US" sz="3200" dirty="0" smtClean="0"/>
              <a:t>.</a:t>
            </a:r>
          </a:p>
        </p:txBody>
      </p:sp>
    </p:spTree>
    <p:extLst>
      <p:ext uri="{BB962C8B-B14F-4D97-AF65-F5344CB8AC3E}">
        <p14:creationId xmlns:p14="http://schemas.microsoft.com/office/powerpoint/2010/main" val="41122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147" t="50000" r="54372" b="10441"/>
          <a:stretch/>
        </p:blipFill>
        <p:spPr>
          <a:xfrm>
            <a:off x="1305648" y="918855"/>
            <a:ext cx="3952712" cy="5257320"/>
          </a:xfrm>
          <a:prstGeom prst="rect">
            <a:avLst/>
          </a:prstGeom>
        </p:spPr>
      </p:pic>
      <p:pic>
        <p:nvPicPr>
          <p:cNvPr id="3" name="Picture 2"/>
          <p:cNvPicPr>
            <a:picLocks noChangeAspect="1"/>
          </p:cNvPicPr>
          <p:nvPr/>
        </p:nvPicPr>
        <p:blipFill rotWithShape="1">
          <a:blip r:embed="rId3"/>
          <a:srcRect l="77653" t="77897" r="4636" b="4100"/>
          <a:stretch/>
        </p:blipFill>
        <p:spPr>
          <a:xfrm>
            <a:off x="6152638" y="3000387"/>
            <a:ext cx="2414553" cy="3175788"/>
          </a:xfrm>
          <a:prstGeom prst="rect">
            <a:avLst/>
          </a:prstGeom>
        </p:spPr>
      </p:pic>
      <p:sp>
        <p:nvSpPr>
          <p:cNvPr id="4" name="TextBox 3"/>
          <p:cNvSpPr txBox="1"/>
          <p:nvPr/>
        </p:nvSpPr>
        <p:spPr>
          <a:xfrm>
            <a:off x="7154230" y="280435"/>
            <a:ext cx="1608095" cy="369332"/>
          </a:xfrm>
          <a:prstGeom prst="rect">
            <a:avLst/>
          </a:prstGeom>
          <a:noFill/>
        </p:spPr>
        <p:txBody>
          <a:bodyPr wrap="none" rtlCol="0">
            <a:spAutoFit/>
          </a:bodyPr>
          <a:lstStyle/>
          <a:p>
            <a:r>
              <a:rPr lang="en-US" dirty="0" smtClean="0"/>
              <a:t>Boring slide #2</a:t>
            </a:r>
            <a:endParaRPr lang="en-US" dirty="0"/>
          </a:p>
        </p:txBody>
      </p:sp>
    </p:spTree>
    <p:extLst>
      <p:ext uri="{BB962C8B-B14F-4D97-AF65-F5344CB8AC3E}">
        <p14:creationId xmlns:p14="http://schemas.microsoft.com/office/powerpoint/2010/main" val="407401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265" r="59051" b="48462"/>
          <a:stretch/>
        </p:blipFill>
        <p:spPr>
          <a:xfrm>
            <a:off x="1155505" y="829987"/>
            <a:ext cx="4389024" cy="5446186"/>
          </a:xfrm>
          <a:prstGeom prst="rect">
            <a:avLst/>
          </a:prstGeom>
        </p:spPr>
      </p:pic>
      <p:pic>
        <p:nvPicPr>
          <p:cNvPr id="5" name="Picture 4"/>
          <p:cNvPicPr>
            <a:picLocks noChangeAspect="1"/>
          </p:cNvPicPr>
          <p:nvPr/>
        </p:nvPicPr>
        <p:blipFill rotWithShape="1">
          <a:blip r:embed="rId4"/>
          <a:srcRect l="77653" t="77897" r="4636" b="4100"/>
          <a:stretch/>
        </p:blipFill>
        <p:spPr>
          <a:xfrm>
            <a:off x="6170525" y="3735543"/>
            <a:ext cx="1931642" cy="2540630"/>
          </a:xfrm>
          <a:prstGeom prst="rect">
            <a:avLst/>
          </a:prstGeom>
        </p:spPr>
      </p:pic>
      <p:sp>
        <p:nvSpPr>
          <p:cNvPr id="6" name="TextBox 5"/>
          <p:cNvSpPr txBox="1"/>
          <p:nvPr/>
        </p:nvSpPr>
        <p:spPr>
          <a:xfrm>
            <a:off x="7154230" y="280435"/>
            <a:ext cx="1608095" cy="369332"/>
          </a:xfrm>
          <a:prstGeom prst="rect">
            <a:avLst/>
          </a:prstGeom>
          <a:noFill/>
        </p:spPr>
        <p:txBody>
          <a:bodyPr wrap="none" rtlCol="0">
            <a:spAutoFit/>
          </a:bodyPr>
          <a:lstStyle/>
          <a:p>
            <a:r>
              <a:rPr lang="en-US" dirty="0" smtClean="0"/>
              <a:t>Boring slide #3</a:t>
            </a:r>
            <a:endParaRPr lang="en-US" dirty="0"/>
          </a:p>
        </p:txBody>
      </p:sp>
    </p:spTree>
    <p:extLst>
      <p:ext uri="{BB962C8B-B14F-4D97-AF65-F5344CB8AC3E}">
        <p14:creationId xmlns:p14="http://schemas.microsoft.com/office/powerpoint/2010/main" val="3056190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060" r="26679" b="6703"/>
          <a:stretch/>
        </p:blipFill>
        <p:spPr>
          <a:xfrm>
            <a:off x="311784" y="1490129"/>
            <a:ext cx="6323765" cy="4936485"/>
          </a:xfrm>
          <a:prstGeom prst="rect">
            <a:avLst/>
          </a:prstGeom>
        </p:spPr>
      </p:pic>
      <p:pic>
        <p:nvPicPr>
          <p:cNvPr id="5" name="Picture 4"/>
          <p:cNvPicPr>
            <a:picLocks noChangeAspect="1"/>
          </p:cNvPicPr>
          <p:nvPr/>
        </p:nvPicPr>
        <p:blipFill rotWithShape="1">
          <a:blip r:embed="rId4"/>
          <a:srcRect l="77653" t="77897" r="4636" b="4100"/>
          <a:stretch/>
        </p:blipFill>
        <p:spPr>
          <a:xfrm>
            <a:off x="6778634" y="3885984"/>
            <a:ext cx="1931642" cy="2540630"/>
          </a:xfrm>
          <a:prstGeom prst="rect">
            <a:avLst/>
          </a:prstGeom>
        </p:spPr>
      </p:pic>
      <p:sp>
        <p:nvSpPr>
          <p:cNvPr id="6" name="TextBox 5"/>
          <p:cNvSpPr txBox="1"/>
          <p:nvPr/>
        </p:nvSpPr>
        <p:spPr>
          <a:xfrm>
            <a:off x="7154230" y="280435"/>
            <a:ext cx="1608095" cy="369332"/>
          </a:xfrm>
          <a:prstGeom prst="rect">
            <a:avLst/>
          </a:prstGeom>
          <a:noFill/>
        </p:spPr>
        <p:txBody>
          <a:bodyPr wrap="none" rtlCol="0">
            <a:spAutoFit/>
          </a:bodyPr>
          <a:lstStyle/>
          <a:p>
            <a:r>
              <a:rPr lang="en-US" dirty="0" smtClean="0"/>
              <a:t>Boring slide #4</a:t>
            </a:r>
            <a:endParaRPr lang="en-US" dirty="0"/>
          </a:p>
        </p:txBody>
      </p:sp>
    </p:spTree>
    <p:extLst>
      <p:ext uri="{BB962C8B-B14F-4D97-AF65-F5344CB8AC3E}">
        <p14:creationId xmlns:p14="http://schemas.microsoft.com/office/powerpoint/2010/main" val="410199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270" t="14563" r="8630" b="24878"/>
          <a:stretch/>
        </p:blipFill>
        <p:spPr>
          <a:xfrm>
            <a:off x="1337120" y="429322"/>
            <a:ext cx="4940717" cy="6135117"/>
          </a:xfrm>
          <a:prstGeom prst="rect">
            <a:avLst/>
          </a:prstGeom>
        </p:spPr>
      </p:pic>
      <p:pic>
        <p:nvPicPr>
          <p:cNvPr id="6" name="Picture 5"/>
          <p:cNvPicPr>
            <a:picLocks noChangeAspect="1"/>
          </p:cNvPicPr>
          <p:nvPr/>
        </p:nvPicPr>
        <p:blipFill rotWithShape="1">
          <a:blip r:embed="rId3"/>
          <a:srcRect l="77653" t="77897" r="4636" b="4100"/>
          <a:stretch/>
        </p:blipFill>
        <p:spPr>
          <a:xfrm>
            <a:off x="6599778" y="4023809"/>
            <a:ext cx="1931642" cy="2540630"/>
          </a:xfrm>
          <a:prstGeom prst="rect">
            <a:avLst/>
          </a:prstGeom>
        </p:spPr>
      </p:pic>
      <p:sp>
        <p:nvSpPr>
          <p:cNvPr id="7" name="TextBox 6"/>
          <p:cNvSpPr txBox="1"/>
          <p:nvPr/>
        </p:nvSpPr>
        <p:spPr>
          <a:xfrm>
            <a:off x="7154230" y="280435"/>
            <a:ext cx="1608095" cy="369332"/>
          </a:xfrm>
          <a:prstGeom prst="rect">
            <a:avLst/>
          </a:prstGeom>
          <a:noFill/>
        </p:spPr>
        <p:txBody>
          <a:bodyPr wrap="none" rtlCol="0">
            <a:spAutoFit/>
          </a:bodyPr>
          <a:lstStyle/>
          <a:p>
            <a:r>
              <a:rPr lang="en-US" dirty="0" smtClean="0"/>
              <a:t>Boring slide #5</a:t>
            </a:r>
            <a:endParaRPr lang="en-US" dirty="0"/>
          </a:p>
        </p:txBody>
      </p:sp>
    </p:spTree>
    <p:extLst>
      <p:ext uri="{BB962C8B-B14F-4D97-AF65-F5344CB8AC3E}">
        <p14:creationId xmlns:p14="http://schemas.microsoft.com/office/powerpoint/2010/main" val="2149664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we’re off</a:t>
            </a:r>
            <a:endParaRPr lang="en-US" dirty="0"/>
          </a:p>
        </p:txBody>
      </p:sp>
      <p:pic>
        <p:nvPicPr>
          <p:cNvPr id="3" name="Picture 2"/>
          <p:cNvPicPr>
            <a:picLocks noChangeAspect="1"/>
          </p:cNvPicPr>
          <p:nvPr/>
        </p:nvPicPr>
        <p:blipFill>
          <a:blip r:embed="rId2"/>
          <a:stretch>
            <a:fillRect/>
          </a:stretch>
        </p:blipFill>
        <p:spPr>
          <a:xfrm>
            <a:off x="622300" y="1788223"/>
            <a:ext cx="7886700" cy="4127500"/>
          </a:xfrm>
          <a:prstGeom prst="rect">
            <a:avLst/>
          </a:prstGeom>
        </p:spPr>
      </p:pic>
      <p:sp>
        <p:nvSpPr>
          <p:cNvPr id="4" name="TextBox 3"/>
          <p:cNvSpPr txBox="1"/>
          <p:nvPr/>
        </p:nvSpPr>
        <p:spPr>
          <a:xfrm>
            <a:off x="4042140" y="6053027"/>
            <a:ext cx="4360113" cy="523220"/>
          </a:xfrm>
          <a:prstGeom prst="rect">
            <a:avLst/>
          </a:prstGeom>
          <a:noFill/>
        </p:spPr>
        <p:txBody>
          <a:bodyPr wrap="none" rtlCol="0">
            <a:spAutoFit/>
          </a:bodyPr>
          <a:lstStyle/>
          <a:p>
            <a:r>
              <a:rPr lang="en-US" sz="2800" dirty="0"/>
              <a:t>Sorry... </a:t>
            </a:r>
            <a:r>
              <a:rPr lang="en-US" sz="2800" dirty="0" smtClean="0"/>
              <a:t>no </a:t>
            </a:r>
            <a:r>
              <a:rPr lang="en-US" sz="2800" dirty="0"/>
              <a:t>time for questions</a:t>
            </a:r>
          </a:p>
        </p:txBody>
      </p:sp>
    </p:spTree>
    <p:extLst>
      <p:ext uri="{BB962C8B-B14F-4D97-AF65-F5344CB8AC3E}">
        <p14:creationId xmlns:p14="http://schemas.microsoft.com/office/powerpoint/2010/main" val="246709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a:t>
            </a:r>
            <a:endParaRPr lang="en-US" dirty="0"/>
          </a:p>
        </p:txBody>
      </p:sp>
      <p:sp>
        <p:nvSpPr>
          <p:cNvPr id="4" name="Subtitle 2"/>
          <p:cNvSpPr>
            <a:spLocks noGrp="1"/>
          </p:cNvSpPr>
          <p:nvPr>
            <p:ph idx="1"/>
          </p:nvPr>
        </p:nvSpPr>
        <p:spPr/>
        <p:txBody>
          <a:bodyPr/>
          <a:lstStyle/>
          <a:p>
            <a:pPr marL="0" indent="0">
              <a:buNone/>
            </a:pPr>
            <a:r>
              <a:rPr lang="en-US" dirty="0" smtClean="0"/>
              <a:t>Authorizes the United States Army Corps of Engineers </a:t>
            </a:r>
            <a:r>
              <a:rPr lang="en-US" dirty="0" smtClean="0">
                <a:solidFill>
                  <a:srgbClr val="A7D5F3"/>
                </a:solidFill>
              </a:rPr>
              <a:t>(aka Kevin Costner)</a:t>
            </a:r>
            <a:r>
              <a:rPr lang="en-US" dirty="0" smtClean="0"/>
              <a:t> </a:t>
            </a:r>
          </a:p>
          <a:p>
            <a:pPr marL="0" indent="0">
              <a:buNone/>
            </a:pPr>
            <a:r>
              <a:rPr lang="en-US" dirty="0" smtClean="0"/>
              <a:t>to issue permits for structures </a:t>
            </a:r>
          </a:p>
          <a:p>
            <a:pPr marL="0" indent="0">
              <a:buNone/>
            </a:pPr>
            <a:r>
              <a:rPr lang="en-US" dirty="0" smtClean="0"/>
              <a:t>or work in or affecting the </a:t>
            </a:r>
          </a:p>
          <a:p>
            <a:pPr marL="0" indent="0">
              <a:buNone/>
            </a:pPr>
            <a:r>
              <a:rPr lang="en-US" dirty="0" smtClean="0"/>
              <a:t>navigable waters of the </a:t>
            </a:r>
          </a:p>
          <a:p>
            <a:pPr marL="0" indent="0">
              <a:buNone/>
            </a:pPr>
            <a:r>
              <a:rPr lang="en-US" dirty="0" smtClean="0"/>
              <a:t>United States. </a:t>
            </a:r>
          </a:p>
          <a:p>
            <a:pPr marL="0" indent="0">
              <a:buNone/>
            </a:pPr>
            <a:endParaRPr lang="en-US" dirty="0" smtClean="0"/>
          </a:p>
          <a:p>
            <a:pPr marL="0" indent="0">
              <a:buNone/>
            </a:pPr>
            <a:endParaRPr lang="en-US" dirty="0"/>
          </a:p>
          <a:p>
            <a:pPr marL="0" indent="0">
              <a:buNone/>
            </a:pPr>
            <a:r>
              <a:rPr lang="en-US" dirty="0" smtClean="0"/>
              <a:t>			USACE:</a:t>
            </a:r>
          </a:p>
        </p:txBody>
      </p:sp>
      <p:pic>
        <p:nvPicPr>
          <p:cNvPr id="5" name="Picture 4"/>
          <p:cNvPicPr>
            <a:picLocks noChangeAspect="1"/>
          </p:cNvPicPr>
          <p:nvPr/>
        </p:nvPicPr>
        <p:blipFill>
          <a:blip r:embed="rId3"/>
          <a:stretch>
            <a:fillRect/>
          </a:stretch>
        </p:blipFill>
        <p:spPr>
          <a:xfrm>
            <a:off x="4867764" y="3489158"/>
            <a:ext cx="4044098" cy="3034632"/>
          </a:xfrm>
          <a:prstGeom prst="rect">
            <a:avLst/>
          </a:prstGeom>
        </p:spPr>
      </p:pic>
    </p:spTree>
    <p:extLst>
      <p:ext uri="{BB962C8B-B14F-4D97-AF65-F5344CB8AC3E}">
        <p14:creationId xmlns:p14="http://schemas.microsoft.com/office/powerpoint/2010/main" val="300038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Navigable Waters of the U.S.</a:t>
            </a:r>
            <a:endParaRPr lang="en-US" dirty="0"/>
          </a:p>
        </p:txBody>
      </p:sp>
      <p:pic>
        <p:nvPicPr>
          <p:cNvPr id="8" name="Content Placeholder 7"/>
          <p:cNvPicPr>
            <a:picLocks noGrp="1" noChangeAspect="1"/>
          </p:cNvPicPr>
          <p:nvPr>
            <p:ph idx="1"/>
          </p:nvPr>
        </p:nvPicPr>
        <p:blipFill rotWithShape="1">
          <a:blip r:embed="rId3"/>
          <a:srcRect t="3549" r="2967" b="1372"/>
          <a:stretch/>
        </p:blipFill>
        <p:spPr>
          <a:xfrm>
            <a:off x="6234673" y="2561910"/>
            <a:ext cx="2711116" cy="4029085"/>
          </a:xfrm>
        </p:spPr>
      </p:pic>
      <p:pic>
        <p:nvPicPr>
          <p:cNvPr id="9" name="Picture 8"/>
          <p:cNvPicPr>
            <a:picLocks noChangeAspect="1"/>
          </p:cNvPicPr>
          <p:nvPr/>
        </p:nvPicPr>
        <p:blipFill>
          <a:blip r:embed="rId4"/>
          <a:stretch>
            <a:fillRect/>
          </a:stretch>
        </p:blipFill>
        <p:spPr>
          <a:xfrm>
            <a:off x="565121" y="1647248"/>
            <a:ext cx="2226067" cy="1485232"/>
          </a:xfrm>
          <a:prstGeom prst="rect">
            <a:avLst/>
          </a:prstGeom>
        </p:spPr>
      </p:pic>
      <p:sp>
        <p:nvSpPr>
          <p:cNvPr id="11" name="TextBox 10"/>
          <p:cNvSpPr txBox="1"/>
          <p:nvPr/>
        </p:nvSpPr>
        <p:spPr>
          <a:xfrm>
            <a:off x="2939582" y="1633348"/>
            <a:ext cx="3295091" cy="1569660"/>
          </a:xfrm>
          <a:prstGeom prst="rect">
            <a:avLst/>
          </a:prstGeom>
          <a:noFill/>
        </p:spPr>
        <p:txBody>
          <a:bodyPr wrap="square" rtlCol="0">
            <a:spAutoFit/>
          </a:bodyPr>
          <a:lstStyle/>
          <a:p>
            <a:r>
              <a:rPr lang="en-US" sz="2400" dirty="0" smtClean="0">
                <a:solidFill>
                  <a:srgbClr val="A7D5F3"/>
                </a:solidFill>
              </a:rPr>
              <a:t>A hot momma and her prophetic child that has a map to dry land tattooed on her back.</a:t>
            </a:r>
          </a:p>
        </p:txBody>
      </p:sp>
      <p:sp>
        <p:nvSpPr>
          <p:cNvPr id="14" name="TextBox 13"/>
          <p:cNvSpPr txBox="1"/>
          <p:nvPr/>
        </p:nvSpPr>
        <p:spPr>
          <a:xfrm>
            <a:off x="310147" y="3605574"/>
            <a:ext cx="5699406" cy="2677656"/>
          </a:xfrm>
          <a:prstGeom prst="rect">
            <a:avLst/>
          </a:prstGeom>
          <a:noFill/>
        </p:spPr>
        <p:txBody>
          <a:bodyPr wrap="square" rtlCol="0">
            <a:spAutoFit/>
          </a:bodyPr>
          <a:lstStyle/>
          <a:p>
            <a:r>
              <a:rPr lang="en-US" sz="2400" dirty="0" smtClean="0"/>
              <a:t>Actually...</a:t>
            </a:r>
          </a:p>
          <a:p>
            <a:pPr marL="342900" indent="-342900">
              <a:buFont typeface="Arial"/>
              <a:buChar char="•"/>
            </a:pPr>
            <a:r>
              <a:rPr lang="en-US" sz="2400" dirty="0" smtClean="0"/>
              <a:t>Waters </a:t>
            </a:r>
            <a:r>
              <a:rPr lang="en-US" sz="2400" dirty="0"/>
              <a:t>subject to tidal ebb and flow, and/</a:t>
            </a:r>
            <a:r>
              <a:rPr lang="en-US" sz="2400" dirty="0" smtClean="0"/>
              <a:t>or</a:t>
            </a:r>
            <a:endParaRPr lang="en-US" sz="2400" dirty="0"/>
          </a:p>
          <a:p>
            <a:pPr marL="342900" indent="-342900">
              <a:buFont typeface="Arial"/>
              <a:buChar char="•"/>
            </a:pPr>
            <a:r>
              <a:rPr lang="en-US" sz="2400" dirty="0"/>
              <a:t>Those waters that are presently used, or have been used in the past, or may be susceptible </a:t>
            </a:r>
            <a:r>
              <a:rPr lang="en-US" sz="2400" dirty="0" smtClean="0"/>
              <a:t>for </a:t>
            </a:r>
            <a:r>
              <a:rPr lang="en-US" sz="2400" dirty="0"/>
              <a:t>use to transport interstate or foreign </a:t>
            </a:r>
            <a:r>
              <a:rPr lang="en-US" sz="2400" dirty="0" smtClean="0"/>
              <a:t>commerce</a:t>
            </a:r>
            <a:endParaRPr lang="en-US" sz="2400" dirty="0"/>
          </a:p>
        </p:txBody>
      </p:sp>
    </p:spTree>
    <p:extLst>
      <p:ext uri="{BB962C8B-B14F-4D97-AF65-F5344CB8AC3E}">
        <p14:creationId xmlns:p14="http://schemas.microsoft.com/office/powerpoint/2010/main" val="5988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Commerce on Navigable Waters</a:t>
            </a:r>
            <a:endParaRPr lang="en-US" dirty="0"/>
          </a:p>
        </p:txBody>
      </p:sp>
      <p:pic>
        <p:nvPicPr>
          <p:cNvPr id="5" name="Picture 4"/>
          <p:cNvPicPr>
            <a:picLocks noChangeAspect="1"/>
          </p:cNvPicPr>
          <p:nvPr/>
        </p:nvPicPr>
        <p:blipFill>
          <a:blip r:embed="rId3"/>
          <a:stretch>
            <a:fillRect/>
          </a:stretch>
        </p:blipFill>
        <p:spPr>
          <a:xfrm>
            <a:off x="1182461" y="1534731"/>
            <a:ext cx="6767419" cy="5096712"/>
          </a:xfrm>
          <a:prstGeom prst="rect">
            <a:avLst/>
          </a:prstGeom>
        </p:spPr>
      </p:pic>
      <p:sp>
        <p:nvSpPr>
          <p:cNvPr id="6" name="TextBox 5"/>
          <p:cNvSpPr txBox="1"/>
          <p:nvPr/>
        </p:nvSpPr>
        <p:spPr>
          <a:xfrm>
            <a:off x="4484644" y="6118114"/>
            <a:ext cx="3465236" cy="523220"/>
          </a:xfrm>
          <a:prstGeom prst="rect">
            <a:avLst/>
          </a:prstGeom>
          <a:noFill/>
        </p:spPr>
        <p:txBody>
          <a:bodyPr wrap="none" rtlCol="0">
            <a:spAutoFit/>
          </a:bodyPr>
          <a:lstStyle/>
          <a:p>
            <a:r>
              <a:rPr lang="en-US" sz="2800" dirty="0" smtClean="0"/>
              <a:t>What could go wrong?</a:t>
            </a:r>
            <a:endParaRPr lang="en-US" sz="2800" dirty="0"/>
          </a:p>
        </p:txBody>
      </p:sp>
    </p:spTree>
    <p:extLst>
      <p:ext uri="{BB962C8B-B14F-4D97-AF65-F5344CB8AC3E}">
        <p14:creationId xmlns:p14="http://schemas.microsoft.com/office/powerpoint/2010/main" val="193785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76" y="253536"/>
            <a:ext cx="8482424" cy="1143000"/>
          </a:xfrm>
        </p:spPr>
        <p:txBody>
          <a:bodyPr>
            <a:normAutofit fontScale="90000"/>
          </a:bodyPr>
          <a:lstStyle/>
          <a:p>
            <a:r>
              <a:rPr lang="en-US" dirty="0" smtClean="0"/>
              <a:t>Regulated (Jurisdictional) Activities</a:t>
            </a:r>
            <a:endParaRPr lang="en-US" dirty="0"/>
          </a:p>
        </p:txBody>
      </p:sp>
      <p:sp>
        <p:nvSpPr>
          <p:cNvPr id="3" name="Content Placeholder 2"/>
          <p:cNvSpPr>
            <a:spLocks noGrp="1"/>
          </p:cNvSpPr>
          <p:nvPr>
            <p:ph idx="1"/>
          </p:nvPr>
        </p:nvSpPr>
        <p:spPr>
          <a:xfrm>
            <a:off x="492971" y="1616705"/>
            <a:ext cx="3084144" cy="1985621"/>
          </a:xfrm>
        </p:spPr>
        <p:txBody>
          <a:bodyPr/>
          <a:lstStyle/>
          <a:p>
            <a:pPr marL="0" indent="0">
              <a:buNone/>
            </a:pPr>
            <a:r>
              <a:rPr lang="en-US" sz="2400" dirty="0" smtClean="0"/>
              <a:t>Examples:</a:t>
            </a:r>
            <a:endParaRPr lang="en-US" sz="2400" dirty="0"/>
          </a:p>
          <a:p>
            <a:pPr marL="0" indent="0">
              <a:buNone/>
            </a:pPr>
            <a:r>
              <a:rPr lang="en-US" sz="2400" dirty="0" smtClean="0"/>
              <a:t>Structures and/or work</a:t>
            </a:r>
            <a:endParaRPr lang="en-US" sz="2400" dirty="0"/>
          </a:p>
          <a:p>
            <a:pPr marL="0" indent="0">
              <a:buNone/>
            </a:pPr>
            <a:r>
              <a:rPr lang="en-US" sz="2400" dirty="0" smtClean="0"/>
              <a:t>Dredging/Fill</a:t>
            </a:r>
            <a:endParaRPr lang="en-US" sz="2400" dirty="0"/>
          </a:p>
          <a:p>
            <a:pPr marL="0" indent="0">
              <a:buNone/>
            </a:pPr>
            <a:r>
              <a:rPr lang="en-US" sz="2400" dirty="0" smtClean="0"/>
              <a:t>Excavation</a:t>
            </a:r>
          </a:p>
          <a:p>
            <a:pPr marL="0" indent="0">
              <a:buNone/>
            </a:pPr>
            <a:endParaRPr lang="en-US" dirty="0"/>
          </a:p>
        </p:txBody>
      </p:sp>
      <p:pic>
        <p:nvPicPr>
          <p:cNvPr id="6" name="Picture 5"/>
          <p:cNvPicPr>
            <a:picLocks noChangeAspect="1"/>
          </p:cNvPicPr>
          <p:nvPr/>
        </p:nvPicPr>
        <p:blipFill rotWithShape="1">
          <a:blip r:embed="rId3"/>
          <a:srcRect b="31740"/>
          <a:stretch/>
        </p:blipFill>
        <p:spPr>
          <a:xfrm>
            <a:off x="492971" y="4940430"/>
            <a:ext cx="4557889" cy="1649890"/>
          </a:xfrm>
          <a:prstGeom prst="rect">
            <a:avLst/>
          </a:prstGeom>
        </p:spPr>
      </p:pic>
      <p:pic>
        <p:nvPicPr>
          <p:cNvPr id="7" name="Picture 6"/>
          <p:cNvPicPr>
            <a:picLocks noChangeAspect="1"/>
          </p:cNvPicPr>
          <p:nvPr/>
        </p:nvPicPr>
        <p:blipFill>
          <a:blip r:embed="rId4"/>
          <a:stretch>
            <a:fillRect/>
          </a:stretch>
        </p:blipFill>
        <p:spPr>
          <a:xfrm>
            <a:off x="5204251" y="4855647"/>
            <a:ext cx="3285807" cy="1767764"/>
          </a:xfrm>
          <a:prstGeom prst="rect">
            <a:avLst/>
          </a:prstGeom>
        </p:spPr>
      </p:pic>
      <p:pic>
        <p:nvPicPr>
          <p:cNvPr id="8" name="Picture 7" descr="Screen Shot 2020-02-15 at 11.19.58 AM.png"/>
          <p:cNvPicPr>
            <a:picLocks noChangeAspect="1"/>
          </p:cNvPicPr>
          <p:nvPr/>
        </p:nvPicPr>
        <p:blipFill rotWithShape="1">
          <a:blip r:embed="rId5">
            <a:extLst>
              <a:ext uri="{28A0092B-C50C-407E-A947-70E740481C1C}">
                <a14:useLocalDpi xmlns:a14="http://schemas.microsoft.com/office/drawing/2010/main" val="0"/>
              </a:ext>
            </a:extLst>
          </a:blip>
          <a:srcRect l="30985" r="34708" b="12194"/>
          <a:stretch/>
        </p:blipFill>
        <p:spPr>
          <a:xfrm>
            <a:off x="5734075" y="1616705"/>
            <a:ext cx="3095809" cy="1778316"/>
          </a:xfrm>
          <a:prstGeom prst="rect">
            <a:avLst/>
          </a:prstGeom>
        </p:spPr>
      </p:pic>
      <p:pic>
        <p:nvPicPr>
          <p:cNvPr id="9" name="Picture 8" descr="Screen Shot 2020-02-15 at 11.19.58 AM.png"/>
          <p:cNvPicPr>
            <a:picLocks noChangeAspect="1"/>
          </p:cNvPicPr>
          <p:nvPr/>
        </p:nvPicPr>
        <p:blipFill rotWithShape="1">
          <a:blip r:embed="rId5">
            <a:extLst>
              <a:ext uri="{28A0092B-C50C-407E-A947-70E740481C1C}">
                <a14:useLocalDpi xmlns:a14="http://schemas.microsoft.com/office/drawing/2010/main" val="0"/>
              </a:ext>
            </a:extLst>
          </a:blip>
          <a:srcRect l="65754" r="1482" b="12194"/>
          <a:stretch/>
        </p:blipFill>
        <p:spPr>
          <a:xfrm>
            <a:off x="492971" y="3309879"/>
            <a:ext cx="2569932" cy="1545768"/>
          </a:xfrm>
          <a:prstGeom prst="rect">
            <a:avLst/>
          </a:prstGeom>
        </p:spPr>
      </p:pic>
      <p:pic>
        <p:nvPicPr>
          <p:cNvPr id="5" name="Picture 4" descr="Screen Shot 2020-02-15 at 11.19.58 AM.png"/>
          <p:cNvPicPr>
            <a:picLocks noChangeAspect="1"/>
          </p:cNvPicPr>
          <p:nvPr/>
        </p:nvPicPr>
        <p:blipFill rotWithShape="1">
          <a:blip r:embed="rId5">
            <a:extLst>
              <a:ext uri="{28A0092B-C50C-407E-A947-70E740481C1C}">
                <a14:useLocalDpi xmlns:a14="http://schemas.microsoft.com/office/drawing/2010/main" val="0"/>
              </a:ext>
            </a:extLst>
          </a:blip>
          <a:srcRect r="69808" b="12194"/>
          <a:stretch/>
        </p:blipFill>
        <p:spPr>
          <a:xfrm>
            <a:off x="3347259" y="2868184"/>
            <a:ext cx="2851214" cy="1861068"/>
          </a:xfrm>
          <a:prstGeom prst="rect">
            <a:avLst/>
          </a:prstGeom>
        </p:spPr>
      </p:pic>
    </p:spTree>
    <p:extLst>
      <p:ext uri="{BB962C8B-B14F-4D97-AF65-F5344CB8AC3E}">
        <p14:creationId xmlns:p14="http://schemas.microsoft.com/office/powerpoint/2010/main" val="373895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Permit Process</a:t>
            </a:r>
            <a:endParaRPr lang="en-US" dirty="0"/>
          </a:p>
        </p:txBody>
      </p:sp>
      <p:pic>
        <p:nvPicPr>
          <p:cNvPr id="4" name="Picture 3"/>
          <p:cNvPicPr>
            <a:picLocks noChangeAspect="1"/>
          </p:cNvPicPr>
          <p:nvPr/>
        </p:nvPicPr>
        <p:blipFill>
          <a:blip r:embed="rId3"/>
          <a:stretch>
            <a:fillRect/>
          </a:stretch>
        </p:blipFill>
        <p:spPr>
          <a:xfrm>
            <a:off x="1165540" y="2176591"/>
            <a:ext cx="6815897" cy="3833942"/>
          </a:xfrm>
          <a:prstGeom prst="rect">
            <a:avLst/>
          </a:prstGeom>
        </p:spPr>
      </p:pic>
      <p:sp>
        <p:nvSpPr>
          <p:cNvPr id="5" name="TextBox 4"/>
          <p:cNvSpPr txBox="1"/>
          <p:nvPr/>
        </p:nvSpPr>
        <p:spPr>
          <a:xfrm>
            <a:off x="2700722" y="6028422"/>
            <a:ext cx="4053639" cy="523220"/>
          </a:xfrm>
          <a:prstGeom prst="rect">
            <a:avLst/>
          </a:prstGeom>
          <a:noFill/>
        </p:spPr>
        <p:txBody>
          <a:bodyPr wrap="none" rtlCol="0">
            <a:spAutoFit/>
          </a:bodyPr>
          <a:lstStyle/>
          <a:p>
            <a:r>
              <a:rPr lang="en-US" sz="2800" dirty="0" smtClean="0"/>
              <a:t>It’s really not all that bad...</a:t>
            </a:r>
            <a:endParaRPr lang="en-US" sz="2800" dirty="0"/>
          </a:p>
        </p:txBody>
      </p:sp>
    </p:spTree>
    <p:extLst>
      <p:ext uri="{BB962C8B-B14F-4D97-AF65-F5344CB8AC3E}">
        <p14:creationId xmlns:p14="http://schemas.microsoft.com/office/powerpoint/2010/main" val="282147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Permits</a:t>
            </a:r>
            <a:endParaRPr lang="en-US" dirty="0"/>
          </a:p>
        </p:txBody>
      </p:sp>
      <p:sp>
        <p:nvSpPr>
          <p:cNvPr id="3" name="Content Placeholder 2"/>
          <p:cNvSpPr>
            <a:spLocks noGrp="1"/>
          </p:cNvSpPr>
          <p:nvPr>
            <p:ph idx="1"/>
          </p:nvPr>
        </p:nvSpPr>
        <p:spPr/>
        <p:txBody>
          <a:bodyPr/>
          <a:lstStyle/>
          <a:p>
            <a:pPr marL="0" indent="0">
              <a:buNone/>
            </a:pPr>
            <a:r>
              <a:rPr lang="en-US" dirty="0" smtClean="0"/>
              <a:t>USACE uses three types of general permits:</a:t>
            </a:r>
          </a:p>
          <a:p>
            <a:r>
              <a:rPr lang="en-US" dirty="0" smtClean="0"/>
              <a:t> Nationwide</a:t>
            </a:r>
          </a:p>
          <a:p>
            <a:r>
              <a:rPr lang="en-US" dirty="0" smtClean="0"/>
              <a:t> Regional </a:t>
            </a:r>
          </a:p>
          <a:p>
            <a:r>
              <a:rPr lang="en-US" dirty="0" smtClean="0"/>
              <a:t> &amp; Programmatic</a:t>
            </a:r>
          </a:p>
          <a:p>
            <a:pPr marL="0" indent="0">
              <a:buNone/>
            </a:pPr>
            <a:endParaRPr lang="en-US" dirty="0"/>
          </a:p>
        </p:txBody>
      </p:sp>
      <p:pic>
        <p:nvPicPr>
          <p:cNvPr id="4" name="Picture 3"/>
          <p:cNvPicPr>
            <a:picLocks noChangeAspect="1"/>
          </p:cNvPicPr>
          <p:nvPr/>
        </p:nvPicPr>
        <p:blipFill>
          <a:blip r:embed="rId3"/>
          <a:stretch>
            <a:fillRect/>
          </a:stretch>
        </p:blipFill>
        <p:spPr>
          <a:xfrm>
            <a:off x="4060025" y="3430702"/>
            <a:ext cx="4340605" cy="2741815"/>
          </a:xfrm>
          <a:prstGeom prst="rect">
            <a:avLst/>
          </a:prstGeom>
        </p:spPr>
      </p:pic>
      <p:sp>
        <p:nvSpPr>
          <p:cNvPr id="5" name="TextBox 4"/>
          <p:cNvSpPr txBox="1"/>
          <p:nvPr/>
        </p:nvSpPr>
        <p:spPr>
          <a:xfrm>
            <a:off x="296230" y="5514240"/>
            <a:ext cx="3227229" cy="954107"/>
          </a:xfrm>
          <a:prstGeom prst="rect">
            <a:avLst/>
          </a:prstGeom>
          <a:noFill/>
        </p:spPr>
        <p:txBody>
          <a:bodyPr wrap="square" rtlCol="0">
            <a:spAutoFit/>
          </a:bodyPr>
          <a:lstStyle/>
          <a:p>
            <a:r>
              <a:rPr lang="en-US" sz="2800" dirty="0" smtClean="0">
                <a:solidFill>
                  <a:schemeClr val="tx2"/>
                </a:solidFill>
              </a:rPr>
              <a:t>Because we live in </a:t>
            </a:r>
            <a:r>
              <a:rPr lang="en-US" sz="2800" dirty="0" err="1" smtClean="0">
                <a:solidFill>
                  <a:schemeClr val="tx2"/>
                </a:solidFill>
              </a:rPr>
              <a:t>Bureaucracyworld</a:t>
            </a:r>
            <a:r>
              <a:rPr lang="en-US" sz="2800" dirty="0" smtClean="0">
                <a:solidFill>
                  <a:schemeClr val="tx2"/>
                </a:solidFill>
              </a:rPr>
              <a:t>...</a:t>
            </a:r>
            <a:endParaRPr lang="en-US" sz="2800" dirty="0">
              <a:solidFill>
                <a:schemeClr val="tx2"/>
              </a:solidFill>
            </a:endParaRPr>
          </a:p>
        </p:txBody>
      </p:sp>
    </p:spTree>
    <p:extLst>
      <p:ext uri="{BB962C8B-B14F-4D97-AF65-F5344CB8AC3E}">
        <p14:creationId xmlns:p14="http://schemas.microsoft.com/office/powerpoint/2010/main" val="289712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Flow Charts</a:t>
            </a:r>
            <a:endParaRPr lang="en-US" dirty="0"/>
          </a:p>
        </p:txBody>
      </p:sp>
      <p:pic>
        <p:nvPicPr>
          <p:cNvPr id="6" name="Picture 5"/>
          <p:cNvPicPr>
            <a:picLocks noChangeAspect="1"/>
          </p:cNvPicPr>
          <p:nvPr/>
        </p:nvPicPr>
        <p:blipFill rotWithShape="1">
          <a:blip r:embed="rId3"/>
          <a:srcRect l="5625" t="4361" r="3948" b="8423"/>
          <a:stretch/>
        </p:blipFill>
        <p:spPr>
          <a:xfrm>
            <a:off x="1877985" y="1968966"/>
            <a:ext cx="5526643" cy="3876657"/>
          </a:xfrm>
          <a:prstGeom prst="rect">
            <a:avLst/>
          </a:prstGeom>
        </p:spPr>
      </p:pic>
      <p:sp>
        <p:nvSpPr>
          <p:cNvPr id="7" name="TextBox 6"/>
          <p:cNvSpPr txBox="1"/>
          <p:nvPr/>
        </p:nvSpPr>
        <p:spPr>
          <a:xfrm>
            <a:off x="4095797" y="5867425"/>
            <a:ext cx="3820076" cy="584776"/>
          </a:xfrm>
          <a:prstGeom prst="rect">
            <a:avLst/>
          </a:prstGeom>
          <a:noFill/>
        </p:spPr>
        <p:txBody>
          <a:bodyPr wrap="none" rtlCol="0">
            <a:spAutoFit/>
          </a:bodyPr>
          <a:lstStyle/>
          <a:p>
            <a:r>
              <a:rPr lang="en-US" sz="3200" dirty="0" smtClean="0">
                <a:solidFill>
                  <a:srgbClr val="BBD7F8"/>
                </a:solidFill>
              </a:rPr>
              <a:t>The map to dry </a:t>
            </a:r>
            <a:r>
              <a:rPr lang="en-US" sz="3200" dirty="0">
                <a:solidFill>
                  <a:srgbClr val="BBD7F8"/>
                </a:solidFill>
              </a:rPr>
              <a:t>l</a:t>
            </a:r>
            <a:r>
              <a:rPr lang="en-US" sz="3200" dirty="0" smtClean="0">
                <a:solidFill>
                  <a:srgbClr val="BBD7F8"/>
                </a:solidFill>
              </a:rPr>
              <a:t>and...</a:t>
            </a:r>
            <a:endParaRPr lang="en-US" sz="3200" dirty="0">
              <a:solidFill>
                <a:srgbClr val="BBD7F8"/>
              </a:solidFill>
            </a:endParaRPr>
          </a:p>
        </p:txBody>
      </p:sp>
    </p:spTree>
    <p:extLst>
      <p:ext uri="{BB962C8B-B14F-4D97-AF65-F5344CB8AC3E}">
        <p14:creationId xmlns:p14="http://schemas.microsoft.com/office/powerpoint/2010/main" val="247039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4798" t="9382" r="20483" b="46158"/>
          <a:stretch/>
        </p:blipFill>
        <p:spPr>
          <a:xfrm>
            <a:off x="507371" y="1273805"/>
            <a:ext cx="5877780" cy="5224358"/>
          </a:xfrm>
          <a:prstGeom prst="rect">
            <a:avLst/>
          </a:prstGeom>
        </p:spPr>
      </p:pic>
      <p:pic>
        <p:nvPicPr>
          <p:cNvPr id="12" name="Picture 11"/>
          <p:cNvPicPr>
            <a:picLocks noChangeAspect="1"/>
          </p:cNvPicPr>
          <p:nvPr/>
        </p:nvPicPr>
        <p:blipFill rotWithShape="1">
          <a:blip r:embed="rId3"/>
          <a:srcRect l="77653" t="77897" r="4636" b="4100"/>
          <a:stretch/>
        </p:blipFill>
        <p:spPr>
          <a:xfrm>
            <a:off x="6617664" y="3957533"/>
            <a:ext cx="1931642" cy="2540630"/>
          </a:xfrm>
          <a:prstGeom prst="rect">
            <a:avLst/>
          </a:prstGeom>
        </p:spPr>
      </p:pic>
      <p:sp>
        <p:nvSpPr>
          <p:cNvPr id="13" name="TextBox 12"/>
          <p:cNvSpPr txBox="1"/>
          <p:nvPr/>
        </p:nvSpPr>
        <p:spPr>
          <a:xfrm>
            <a:off x="7154230" y="280435"/>
            <a:ext cx="1608095" cy="369332"/>
          </a:xfrm>
          <a:prstGeom prst="rect">
            <a:avLst/>
          </a:prstGeom>
          <a:noFill/>
        </p:spPr>
        <p:txBody>
          <a:bodyPr wrap="none" rtlCol="0">
            <a:spAutoFit/>
          </a:bodyPr>
          <a:lstStyle/>
          <a:p>
            <a:r>
              <a:rPr lang="en-US" dirty="0" smtClean="0"/>
              <a:t>Boring slide #1</a:t>
            </a:r>
            <a:endParaRPr lang="en-US" dirty="0"/>
          </a:p>
        </p:txBody>
      </p:sp>
    </p:spTree>
    <p:extLst>
      <p:ext uri="{BB962C8B-B14F-4D97-AF65-F5344CB8AC3E}">
        <p14:creationId xmlns:p14="http://schemas.microsoft.com/office/powerpoint/2010/main" val="4416205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174</TotalTime>
  <Words>730</Words>
  <Application>Microsoft Macintosh PowerPoint</Application>
  <PresentationFormat>On-screen Show (4:3)</PresentationFormat>
  <Paragraphs>66</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Foundry</vt:lpstr>
      <vt:lpstr>Rivers and Harbors Act of 1899 Section 10: Navigable Waters </vt:lpstr>
      <vt:lpstr>Authority</vt:lpstr>
      <vt:lpstr>Navigable Waters of the U.S.</vt:lpstr>
      <vt:lpstr>Commerce on Navigable Waters</vt:lpstr>
      <vt:lpstr>Regulated (Jurisdictional) Activities</vt:lpstr>
      <vt:lpstr>The Permit Process</vt:lpstr>
      <vt:lpstr>Types of Permits</vt:lpstr>
      <vt:lpstr>Process Flow Charts</vt:lpstr>
      <vt:lpstr>PowerPoint Presentation</vt:lpstr>
      <vt:lpstr>PowerPoint Presentation</vt:lpstr>
      <vt:lpstr>PowerPoint Presentation</vt:lpstr>
      <vt:lpstr>PowerPoint Presentation</vt:lpstr>
      <vt:lpstr>PowerPoint Presentation</vt:lpstr>
      <vt:lpstr>And we’re off</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Tidler</dc:creator>
  <cp:lastModifiedBy>Sophia Tidler</cp:lastModifiedBy>
  <cp:revision>19</cp:revision>
  <dcterms:created xsi:type="dcterms:W3CDTF">2020-02-15T18:34:55Z</dcterms:created>
  <dcterms:modified xsi:type="dcterms:W3CDTF">2020-02-15T21:29:41Z</dcterms:modified>
</cp:coreProperties>
</file>